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57" r:id="rId4"/>
    <p:sldId id="269" r:id="rId5"/>
    <p:sldId id="258" r:id="rId6"/>
    <p:sldId id="259" r:id="rId7"/>
    <p:sldId id="268" r:id="rId8"/>
    <p:sldId id="265" r:id="rId9"/>
    <p:sldId id="267" r:id="rId10"/>
    <p:sldId id="262" r:id="rId11"/>
    <p:sldId id="266" r:id="rId12"/>
  </p:sldIdLst>
  <p:sldSz cx="12192000" cy="6858000"/>
  <p:notesSz cx="6858000" cy="9144000"/>
  <p:embeddedFontLst>
    <p:embeddedFont>
      <p:font typeface="Martian Mono ExtraBold" panose="020B0009020000000004"/>
      <p:bold r:id="rId14"/>
    </p:embeddedFont>
    <p:embeddedFont>
      <p:font typeface="Ubuntu" panose="020B0604020202020204" charset="0"/>
      <p:regular r:id="rId15"/>
      <p:bold r:id="rId16"/>
      <p:italic r:id="rId17"/>
      <p:boldItalic r:id="rId18"/>
    </p:embeddedFont>
    <p:embeddedFont>
      <p:font typeface="Martian Mono SemiBold" panose="020B0009020000000004"/>
      <p:bold r:id="rId19"/>
    </p:embeddedFont>
    <p:embeddedFont>
      <p:font typeface="Martian Mono" panose="020B0604020202020204" charset="0"/>
      <p:bold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11" autoAdjust="0"/>
  </p:normalViewPr>
  <p:slideViewPr>
    <p:cSldViewPr snapToGrid="0">
      <p:cViewPr varScale="1">
        <p:scale>
          <a:sx n="101" d="100"/>
          <a:sy n="101" d="100"/>
        </p:scale>
        <p:origin x="144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</c:dPt>
          <c:dPt>
            <c:idx val="2"/>
            <c:bubble3D val="0"/>
            <c:spPr>
              <a:pattFill prst="ltUpDiag">
                <a:fgClr>
                  <a:schemeClr val="accent3"/>
                </a:fgClr>
                <a:bgClr>
                  <a:schemeClr val="accent3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3"/>
                </a:innerShdw>
              </a:effectLst>
            </c:spPr>
          </c:dPt>
          <c:dPt>
            <c:idx val="3"/>
            <c:bubble3D val="0"/>
            <c:spPr>
              <a:pattFill prst="ltUpDiag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</c:dPt>
          <c:cat>
            <c:strRef>
              <c:f>Лист1!$A$2:$A$5</c:f>
              <c:strCache>
                <c:ptCount val="4"/>
                <c:pt idx="0">
                  <c:v>"2" (0-17 баллов)</c:v>
                </c:pt>
                <c:pt idx="1">
                  <c:v>"3" (18-35 баллов)</c:v>
                </c:pt>
                <c:pt idx="2">
                  <c:v>"4" (36-53 балла)</c:v>
                </c:pt>
                <c:pt idx="3">
                  <c:v>"5" (54-68 баллов)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 formatCode="0%">
                  <c:v>0.2</c:v>
                </c:pt>
                <c:pt idx="3" formatCode="0%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02-4A95-81D8-752C68C40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Баллы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</c:dPt>
          <c:dPt>
            <c:idx val="2"/>
            <c:bubble3D val="0"/>
            <c:spPr>
              <a:pattFill prst="ltUpDiag">
                <a:fgClr>
                  <a:schemeClr val="accent3"/>
                </a:fgClr>
                <a:bgClr>
                  <a:schemeClr val="accent3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3"/>
                </a:innerShdw>
              </a:effectLst>
            </c:spPr>
          </c:dPt>
          <c:dPt>
            <c:idx val="3"/>
            <c:bubble3D val="0"/>
            <c:spPr>
              <a:pattFill prst="ltUpDiag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</c:dPt>
          <c:cat>
            <c:strRef>
              <c:f>Лист1!$A$2:$A$5</c:f>
              <c:strCache>
                <c:ptCount val="4"/>
                <c:pt idx="0">
                  <c:v>"2" (0-8 баллов)</c:v>
                </c:pt>
                <c:pt idx="1">
                  <c:v>"3" (9-18 баллов)</c:v>
                </c:pt>
                <c:pt idx="2">
                  <c:v>"4" (19-27 баллов)</c:v>
                </c:pt>
                <c:pt idx="3">
                  <c:v>"5" (28-36 баллов)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 formatCode="General">
                  <c:v>0</c:v>
                </c:pt>
                <c:pt idx="1">
                  <c:v>0</c:v>
                </c:pt>
                <c:pt idx="2">
                  <c:v>0.2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02-4A95-81D8-752C68C40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26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262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883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159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231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464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7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89125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Выпускники МКОУ «Специальная школа №53»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00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B8ADF0-E442-3D76-A16E-0418C8301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61" y="1216950"/>
            <a:ext cx="976284" cy="9762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2653" t="7113" r="37313" b="13530"/>
          <a:stretch/>
        </p:blipFill>
        <p:spPr>
          <a:xfrm>
            <a:off x="1222945" y="1013586"/>
            <a:ext cx="5028903" cy="56072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28355" t="7241" r="39962" b="25251"/>
          <a:stretch/>
        </p:blipFill>
        <p:spPr>
          <a:xfrm>
            <a:off x="6334124" y="1013586"/>
            <a:ext cx="4686301" cy="561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SemiBold" panose="020B0009020000000004" pitchFamily="49" charset="0"/>
                <a:ea typeface="+mn-ea"/>
                <a:cs typeface="+mn-cs"/>
              </a:rPr>
              <a:t>Результаты прохождения </a:t>
            </a:r>
          </a:p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SemiBold" panose="020B0009020000000004" pitchFamily="49" charset="0"/>
                <a:ea typeface="+mn-ea"/>
                <a:cs typeface="+mn-cs"/>
              </a:rPr>
              <a:t>итоговой аттестации обучающимися с нарушением интеллекта </a:t>
            </a:r>
          </a:p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SemiBold" panose="020B0009020000000004" pitchFamily="49" charset="0"/>
                <a:ea typeface="+mn-ea"/>
                <a:cs typeface="+mn-cs"/>
              </a:rPr>
              <a:t>в 2025 году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 SemiBold" panose="020B0009020000000004" pitchFamily="49" charset="0"/>
              <a:ea typeface="Moniqa Black" pitchFamily="2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66130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Чудинова Екатерина Акимовна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,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" panose="020B0009020000000004" pitchFamily="49" charset="0"/>
              <a:ea typeface="Moniqa Black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з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аместитель директора по учебной работе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МКОУ «Специальная школа №53»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" panose="020B0009020000000004" pitchFamily="49" charset="0"/>
              <a:ea typeface="Moniqa Black" pitchFamily="2" charset="0"/>
              <a:cs typeface="+mn-cs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44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i="0" dirty="0" smtClean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Результаты прохождения </a:t>
            </a:r>
            <a:endParaRPr lang="ru-RU" sz="3600" i="0" dirty="0" smtClean="0">
              <a:solidFill>
                <a:schemeClr val="bg1"/>
              </a:solidFill>
              <a:effectLst/>
              <a:latin typeface="Martian Mono SemiBold" panose="020B0009020000000004" pitchFamily="49" charset="0"/>
            </a:endParaRPr>
          </a:p>
          <a:p>
            <a:pPr>
              <a:lnSpc>
                <a:spcPts val="3900"/>
              </a:lnSpc>
            </a:pPr>
            <a:r>
              <a:rPr lang="ru-RU" sz="3600" i="0" dirty="0" smtClean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итоговой аттестации обучающимися </a:t>
            </a:r>
            <a:r>
              <a:rPr lang="ru-RU" sz="3600" i="0" dirty="0" smtClean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с нарушением интеллекта </a:t>
            </a:r>
            <a:endParaRPr lang="ru-RU" sz="3600" i="0" dirty="0" smtClean="0">
              <a:solidFill>
                <a:schemeClr val="bg1"/>
              </a:solidFill>
              <a:effectLst/>
              <a:latin typeface="Martian Mono SemiBold" panose="020B0009020000000004" pitchFamily="49" charset="0"/>
            </a:endParaRPr>
          </a:p>
          <a:p>
            <a:pPr>
              <a:lnSpc>
                <a:spcPts val="3900"/>
              </a:lnSpc>
            </a:pPr>
            <a:r>
              <a:rPr lang="ru-RU" sz="3600" i="0" dirty="0" smtClean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в </a:t>
            </a:r>
            <a:r>
              <a:rPr lang="ru-RU" sz="3600" i="0" dirty="0" smtClean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2025 году</a:t>
            </a:r>
            <a:endParaRPr lang="ru-RU" sz="3600" dirty="0">
              <a:solidFill>
                <a:schemeClr val="bg1"/>
              </a:solidFill>
              <a:latin typeface="Martian Mono SemiBold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66130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Чудинова Екатерина Акимовна</a:t>
            </a: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,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з</a:t>
            </a:r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аместитель директора по учебной работе </a:t>
            </a:r>
            <a:endParaRPr lang="ru-RU" dirty="0" smtClean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МКОУ «Специальная </a:t>
            </a:r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школа №53»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175846" y="65508"/>
            <a:ext cx="102346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17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Итоговая аттестация обучающихся в 2024-2025 учебном году </a:t>
            </a:r>
          </a:p>
          <a:p>
            <a:pPr>
              <a:lnSpc>
                <a:spcPts val="2000"/>
              </a:lnSpc>
            </a:pPr>
            <a:r>
              <a:rPr lang="ru-RU" sz="17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в МКОУ «Специальная школа №53»</a:t>
            </a:r>
            <a:endParaRPr lang="ru-RU" sz="17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81140" y="1492916"/>
            <a:ext cx="46814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bg1"/>
              </a:solidFill>
              <a:latin typeface="Ubuntu" panose="020B0604020202020204" charset="0"/>
            </a:endParaRPr>
          </a:p>
          <a:p>
            <a:endParaRPr lang="ru-RU" dirty="0">
              <a:solidFill>
                <a:schemeClr val="bg1"/>
              </a:solidFill>
              <a:latin typeface="Ubuntu" panose="020B060402020202020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2 класса</a:t>
            </a:r>
          </a:p>
          <a:p>
            <a:endParaRPr lang="ru-RU" dirty="0">
              <a:solidFill>
                <a:schemeClr val="bg1"/>
              </a:solidFill>
              <a:latin typeface="Ubuntu" panose="020B060402020202020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15 обучающихся</a:t>
            </a:r>
          </a:p>
          <a:p>
            <a:endParaRPr lang="ru-RU" dirty="0">
              <a:solidFill>
                <a:schemeClr val="bg1"/>
              </a:solidFill>
              <a:latin typeface="Ubuntu" panose="020B0604020202020204" charset="0"/>
            </a:endParaRPr>
          </a:p>
          <a:p>
            <a:r>
              <a:rPr lang="ru-RU" dirty="0">
                <a:solidFill>
                  <a:schemeClr val="bg1"/>
                </a:solidFill>
                <a:latin typeface="Ubuntu" panose="020B0604020202020204" charset="0"/>
              </a:rPr>
              <a:t>8</a:t>
            </a:r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 учителей</a:t>
            </a:r>
          </a:p>
          <a:p>
            <a:endParaRPr lang="ru-RU" dirty="0">
              <a:solidFill>
                <a:schemeClr val="bg1"/>
              </a:solidFill>
              <a:latin typeface="Ubuntu" panose="020B060402020202020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3 дня прохождения итоговой аттестации</a:t>
            </a:r>
          </a:p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(29.05.2025, 03.06.2025, 06.06.2025)</a:t>
            </a:r>
          </a:p>
          <a:p>
            <a:endParaRPr lang="ru-RU" dirty="0">
              <a:solidFill>
                <a:schemeClr val="bg1"/>
              </a:solidFill>
              <a:latin typeface="Ubuntu" panose="020B0604020202020204" charset="0"/>
            </a:endParaRPr>
          </a:p>
          <a:p>
            <a:endParaRPr lang="ru-RU" dirty="0" smtClean="0">
              <a:solidFill>
                <a:schemeClr val="bg1"/>
              </a:solidFill>
              <a:latin typeface="Ubuntu" panose="020B0604020202020204" charset="0"/>
            </a:endParaRPr>
          </a:p>
          <a:p>
            <a:endParaRPr lang="ru-RU" dirty="0">
              <a:solidFill>
                <a:schemeClr val="bg1"/>
              </a:solidFill>
              <a:latin typeface="Ubuntu" panose="020B0604020202020204" charset="0"/>
            </a:endParaRPr>
          </a:p>
          <a:p>
            <a:endParaRPr lang="ru-RU" dirty="0" smtClean="0">
              <a:solidFill>
                <a:schemeClr val="bg1"/>
              </a:solidFill>
              <a:latin typeface="Ubuntu" panose="020B0604020202020204" charset="0"/>
            </a:endParaRPr>
          </a:p>
          <a:p>
            <a:endParaRPr lang="ru-RU" dirty="0" smtClean="0">
              <a:solidFill>
                <a:schemeClr val="bg1"/>
              </a:solidFill>
              <a:latin typeface="Ubuntu" panose="020B0604020202020204" charset="0"/>
            </a:endParaRPr>
          </a:p>
          <a:p>
            <a:r>
              <a:rPr lang="ru-RU" dirty="0" smtClean="0"/>
              <a:t> 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A507D01-EB00-FA43-DD80-C459FF0FD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0" y="1341851"/>
            <a:ext cx="461665" cy="46166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/>
          <a:srcRect l="29155" t="8466" r="30381" b="27593"/>
          <a:stretch/>
        </p:blipFill>
        <p:spPr>
          <a:xfrm>
            <a:off x="6507518" y="1492916"/>
            <a:ext cx="5103458" cy="453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175846" y="49914"/>
            <a:ext cx="10234611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17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Первое испытание – комплексная оценка знаний </a:t>
            </a:r>
            <a:r>
              <a:rPr lang="ru-RU" sz="17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по учебным предметам: «Русский язык», «Чтение (литературное чтение)», «Математика», </a:t>
            </a:r>
          </a:p>
          <a:p>
            <a:pPr>
              <a:lnSpc>
                <a:spcPts val="2000"/>
              </a:lnSpc>
            </a:pPr>
            <a:r>
              <a:rPr lang="ru-RU" sz="17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«Основы социальной жизни»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81140" y="1492916"/>
            <a:ext cx="37436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По </a:t>
            </a:r>
            <a:r>
              <a:rPr lang="ru-RU" dirty="0">
                <a:solidFill>
                  <a:schemeClr val="bg1"/>
                </a:solidFill>
                <a:latin typeface="Ubuntu" panose="020B0604020202020204" charset="0"/>
              </a:rPr>
              <a:t>учебному предмету </a:t>
            </a:r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«Русский </a:t>
            </a:r>
            <a:r>
              <a:rPr lang="ru-RU" dirty="0">
                <a:solidFill>
                  <a:schemeClr val="bg1"/>
                </a:solidFill>
                <a:latin typeface="Ubuntu" panose="020B0604020202020204" charset="0"/>
              </a:rPr>
              <a:t>язык» </a:t>
            </a:r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оценивались среди прочих  </a:t>
            </a:r>
            <a:r>
              <a:rPr lang="ru-RU" dirty="0">
                <a:solidFill>
                  <a:schemeClr val="bg1"/>
                </a:solidFill>
                <a:latin typeface="Ubuntu" panose="020B0604020202020204" charset="0"/>
              </a:rPr>
              <a:t>следующие знания и умения</a:t>
            </a:r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:</a:t>
            </a:r>
          </a:p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- умение </a:t>
            </a:r>
            <a:r>
              <a:rPr lang="ru-RU" dirty="0">
                <a:solidFill>
                  <a:schemeClr val="bg1"/>
                </a:solidFill>
                <a:latin typeface="Ubuntu" panose="020B0604020202020204" charset="0"/>
              </a:rPr>
              <a:t>производить разбор слова по </a:t>
            </a:r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составу;</a:t>
            </a:r>
          </a:p>
          <a:p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- </a:t>
            </a:r>
            <a:r>
              <a:rPr lang="ru-RU" dirty="0">
                <a:solidFill>
                  <a:schemeClr val="bg1"/>
                </a:solidFill>
                <a:latin typeface="Ubuntu" panose="020B0604020202020204" charset="0"/>
              </a:rPr>
              <a:t>умение находить главные и второстепенные члены </a:t>
            </a:r>
            <a:r>
              <a:rPr lang="ru-RU" dirty="0" smtClean="0">
                <a:solidFill>
                  <a:schemeClr val="bg1"/>
                </a:solidFill>
                <a:latin typeface="Ubuntu" panose="020B0604020202020204" charset="0"/>
              </a:rPr>
              <a:t>предложения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ru-RU" dirty="0" smtClean="0">
              <a:solidFill>
                <a:schemeClr val="bg1"/>
              </a:solidFill>
              <a:latin typeface="Ubuntu" panose="020B0604020202020204" charset="0"/>
            </a:endParaRPr>
          </a:p>
          <a:p>
            <a:r>
              <a:rPr lang="ru-RU" dirty="0" smtClean="0"/>
              <a:t> 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0662" t="28982" r="30398" b="52204"/>
          <a:stretch/>
        </p:blipFill>
        <p:spPr>
          <a:xfrm>
            <a:off x="5011614" y="1492916"/>
            <a:ext cx="6509113" cy="1769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1113" t="35563" r="30567" b="47582"/>
          <a:stretch/>
        </p:blipFill>
        <p:spPr>
          <a:xfrm>
            <a:off x="5011614" y="3524241"/>
            <a:ext cx="6497515" cy="16075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0893" t="46406" r="29885" b="38518"/>
          <a:stretch/>
        </p:blipFill>
        <p:spPr>
          <a:xfrm>
            <a:off x="5011613" y="5301761"/>
            <a:ext cx="6506299" cy="140677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7508631" y="2118946"/>
            <a:ext cx="2027768" cy="25497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5293" y="4552176"/>
            <a:ext cx="1143000" cy="26824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5869" y="6328222"/>
            <a:ext cx="1151794" cy="26824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A507D01-EB00-FA43-DD80-C459FF0FD5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535" y="4321343"/>
            <a:ext cx="461665" cy="46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62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72712" y="177607"/>
            <a:ext cx="99377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Результаты комплексной оценки по учебным предметам: </a:t>
            </a:r>
          </a:p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«Русский язык», «Чтение (литературное чтение)», «Математика», «Основы социальной жизни»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613341898"/>
              </p:ext>
            </p:extLst>
          </p:nvPr>
        </p:nvGraphicFramePr>
        <p:xfrm>
          <a:off x="6818192" y="1149880"/>
          <a:ext cx="5078533" cy="4355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Таблица 1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16111668"/>
              </p:ext>
            </p:extLst>
          </p:nvPr>
        </p:nvGraphicFramePr>
        <p:xfrm>
          <a:off x="472712" y="1149880"/>
          <a:ext cx="6229107" cy="510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461">
                  <a:extLst>
                    <a:ext uri="{9D8B030D-6E8A-4147-A177-3AD203B41FA5}">
                      <a16:colId xmlns:a16="http://schemas.microsoft.com/office/drawing/2014/main" val="3101556754"/>
                    </a:ext>
                  </a:extLst>
                </a:gridCol>
                <a:gridCol w="1859749">
                  <a:extLst>
                    <a:ext uri="{9D8B030D-6E8A-4147-A177-3AD203B41FA5}">
                      <a16:colId xmlns:a16="http://schemas.microsoft.com/office/drawing/2014/main" val="4087940729"/>
                    </a:ext>
                  </a:extLst>
                </a:gridCol>
                <a:gridCol w="3345897">
                  <a:extLst>
                    <a:ext uri="{9D8B030D-6E8A-4147-A177-3AD203B41FA5}">
                      <a16:colId xmlns:a16="http://schemas.microsoft.com/office/drawing/2014/main" val="1582236961"/>
                    </a:ext>
                  </a:extLst>
                </a:gridCol>
              </a:tblGrid>
              <a:tr h="5360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 п/п</a:t>
                      </a:r>
                      <a:endParaRPr lang="ru-RU" sz="1400" dirty="0"/>
                    </a:p>
                  </a:txBody>
                  <a:tcPr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Класс</a:t>
                      </a:r>
                      <a:endParaRPr lang="ru-RU" sz="1400" dirty="0"/>
                    </a:p>
                  </a:txBody>
                  <a:tcPr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Общий балл</a:t>
                      </a:r>
                      <a:endParaRPr lang="ru-RU" sz="1400" dirty="0"/>
                    </a:p>
                  </a:txBody>
                  <a:tcPr>
                    <a:solidFill>
                      <a:srgbClr val="0055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96172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076206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206868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472546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57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93488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364065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268455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a:rPr>
                        <a:t>50</a:t>
                      </a:r>
                      <a:endParaRPr lang="ru-RU" sz="14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9374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00593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439318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37100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422203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a:rPr>
                        <a:t>36</a:t>
                      </a:r>
                      <a:endParaRPr lang="ru-RU" sz="14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308986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84746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a:rPr>
                        <a:t>46</a:t>
                      </a:r>
                      <a:endParaRPr lang="ru-RU" sz="14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73592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432463"/>
                  </a:ext>
                </a:extLst>
              </a:tr>
            </a:tbl>
          </a:graphicData>
        </a:graphic>
      </p:graphicFrame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7DFFF4C-2F07-AB8D-13CE-30BE8C6F11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3506" y="5683056"/>
            <a:ext cx="618704" cy="61870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203FD5B-1D45-5562-9E05-3EBF9B4A71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8192" y="5634751"/>
            <a:ext cx="715314" cy="71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961242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Второе испытание - </a:t>
            </a:r>
            <a:r>
              <a:rPr lang="ru-RU" b="1" dirty="0" smtClean="0">
                <a:solidFill>
                  <a:schemeClr val="bg1"/>
                </a:solidFill>
                <a:latin typeface="Martian Mono" panose="020B0604020202020204" charset="0"/>
              </a:rPr>
              <a:t>оценка </a:t>
            </a:r>
            <a:r>
              <a:rPr lang="ru-RU" b="1" dirty="0">
                <a:solidFill>
                  <a:schemeClr val="bg1"/>
                </a:solidFill>
                <a:latin typeface="Martian Mono" panose="020B0604020202020204" charset="0"/>
              </a:rPr>
              <a:t>знаний и умений по выбранному профилю труда и </a:t>
            </a:r>
            <a:r>
              <a:rPr lang="ru-RU" b="1" dirty="0" smtClean="0">
                <a:solidFill>
                  <a:schemeClr val="bg1"/>
                </a:solidFill>
                <a:latin typeface="Martian Mono" panose="020B0604020202020204" charset="0"/>
              </a:rPr>
              <a:t>готовности </a:t>
            </a:r>
            <a:r>
              <a:rPr lang="ru-RU" b="1" dirty="0">
                <a:solidFill>
                  <a:schemeClr val="bg1"/>
                </a:solidFill>
                <a:latin typeface="Martian Mono" panose="020B0604020202020204" charset="0"/>
              </a:rPr>
              <a:t>к их </a:t>
            </a:r>
            <a:r>
              <a:rPr lang="ru-RU" b="1" dirty="0" smtClean="0">
                <a:solidFill>
                  <a:schemeClr val="bg1"/>
                </a:solidFill>
                <a:latin typeface="Martian Mono" panose="020B0604020202020204" charset="0"/>
              </a:rPr>
              <a:t>применению</a:t>
            </a:r>
            <a:r>
              <a:rPr lang="ru-RU" b="1" dirty="0" smtClean="0">
                <a:solidFill>
                  <a:schemeClr val="bg1"/>
                </a:solidFill>
                <a:latin typeface="Martian Mono" panose="020B0604020202020204" charset="0"/>
                <a:ea typeface="Moniqa Black" pitchFamily="2" charset="0"/>
              </a:rPr>
              <a:t> </a:t>
            </a:r>
            <a:endParaRPr lang="ru-RU" b="1" dirty="0">
              <a:solidFill>
                <a:schemeClr val="bg1"/>
              </a:solidFill>
              <a:latin typeface="Martian Mono" panose="020B0604020202020204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481140" y="1198853"/>
            <a:ext cx="3743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55E8"/>
                </a:solidFill>
                <a:latin typeface="Ubuntu" panose="020B0504030602030204" pitchFamily="34" charset="0"/>
              </a:rPr>
              <a:t>Учебный предмет «Труд (технология)» </a:t>
            </a:r>
          </a:p>
          <a:p>
            <a:r>
              <a:rPr lang="ru-RU" b="1" dirty="0" smtClean="0">
                <a:solidFill>
                  <a:srgbClr val="0055E8"/>
                </a:solidFill>
                <a:latin typeface="Ubuntu" panose="020B0504030602030204" pitchFamily="34" charset="0"/>
              </a:rPr>
              <a:t>(профиль «Столярное дело»)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</a:endParaRP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447763" y="1198853"/>
            <a:ext cx="4563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Ubuntu" panose="020B0504030602030204" pitchFamily="34" charset="0"/>
              </a:rPr>
              <a:t>Учебный предмет «Труд (технология)» </a:t>
            </a:r>
          </a:p>
          <a:p>
            <a:r>
              <a:rPr lang="ru-RU" b="1" dirty="0" smtClean="0">
                <a:latin typeface="Ubuntu" panose="020B0504030602030204" pitchFamily="34" charset="0"/>
              </a:rPr>
              <a:t>(профиль «Основы строительства»)</a:t>
            </a:r>
            <a:endParaRPr lang="ru-RU" b="1" dirty="0">
              <a:latin typeface="Ubuntu" panose="020B0504030602030204" pitchFamily="34" charset="0"/>
            </a:endParaRP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9499" t="17926" r="29583" b="24167"/>
          <a:stretch/>
        </p:blipFill>
        <p:spPr>
          <a:xfrm>
            <a:off x="6640798" y="2676181"/>
            <a:ext cx="4966025" cy="39532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8415" t="17801" r="50179" b="15747"/>
          <a:stretch/>
        </p:blipFill>
        <p:spPr>
          <a:xfrm>
            <a:off x="481139" y="2716513"/>
            <a:ext cx="4328985" cy="390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72712" y="177607"/>
            <a:ext cx="993774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Результаты </a:t>
            </a: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оценки </a:t>
            </a: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знаний и умений по выбранному профилю труда и готовности к их применению 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537593698"/>
              </p:ext>
            </p:extLst>
          </p:nvPr>
        </p:nvGraphicFramePr>
        <p:xfrm>
          <a:off x="6818192" y="1149880"/>
          <a:ext cx="5078533" cy="4355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Таблица 1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81219320"/>
              </p:ext>
            </p:extLst>
          </p:nvPr>
        </p:nvGraphicFramePr>
        <p:xfrm>
          <a:off x="472712" y="1149880"/>
          <a:ext cx="6229107" cy="510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461">
                  <a:extLst>
                    <a:ext uri="{9D8B030D-6E8A-4147-A177-3AD203B41FA5}">
                      <a16:colId xmlns:a16="http://schemas.microsoft.com/office/drawing/2014/main" val="3101556754"/>
                    </a:ext>
                  </a:extLst>
                </a:gridCol>
                <a:gridCol w="1859749">
                  <a:extLst>
                    <a:ext uri="{9D8B030D-6E8A-4147-A177-3AD203B41FA5}">
                      <a16:colId xmlns:a16="http://schemas.microsoft.com/office/drawing/2014/main" val="4087940729"/>
                    </a:ext>
                  </a:extLst>
                </a:gridCol>
                <a:gridCol w="3345897">
                  <a:extLst>
                    <a:ext uri="{9D8B030D-6E8A-4147-A177-3AD203B41FA5}">
                      <a16:colId xmlns:a16="http://schemas.microsoft.com/office/drawing/2014/main" val="1582236961"/>
                    </a:ext>
                  </a:extLst>
                </a:gridCol>
              </a:tblGrid>
              <a:tr h="5360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 п/п</a:t>
                      </a:r>
                      <a:endParaRPr lang="ru-RU" sz="1400" dirty="0"/>
                    </a:p>
                  </a:txBody>
                  <a:tcPr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Класс</a:t>
                      </a:r>
                      <a:endParaRPr lang="ru-RU" sz="1400" dirty="0"/>
                    </a:p>
                  </a:txBody>
                  <a:tcPr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Общий балл</a:t>
                      </a:r>
                      <a:endParaRPr lang="ru-RU" sz="1400" dirty="0"/>
                    </a:p>
                  </a:txBody>
                  <a:tcPr>
                    <a:solidFill>
                      <a:srgbClr val="0055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96172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35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076206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206868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472546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93488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364065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268455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9374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00593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439318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37100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422203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a:rPr>
                        <a:t>25</a:t>
                      </a:r>
                      <a:endParaRPr lang="ru-RU" sz="14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308986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84746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a:rPr>
                        <a:t>26</a:t>
                      </a:r>
                      <a:endParaRPr lang="ru-RU" sz="14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735929"/>
                  </a:ext>
                </a:extLst>
              </a:tr>
              <a:tr h="2945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«Б»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432463"/>
                  </a:ext>
                </a:extLst>
              </a:tr>
            </a:tbl>
          </a:graphicData>
        </a:graphic>
      </p:graphicFrame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7DFFF4C-2F07-AB8D-13CE-30BE8C6F1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8192" y="5683056"/>
            <a:ext cx="618704" cy="61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9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128221" y="65508"/>
            <a:ext cx="102346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</a:pPr>
            <a:r>
              <a:rPr lang="ru-RU" sz="1400" dirty="0" smtClean="0">
                <a:solidFill>
                  <a:srgbClr val="0055E8"/>
                </a:solidFill>
                <a:latin typeface="Martian Mono" panose="020B0604020202020204" charset="0"/>
              </a:rPr>
              <a:t>Оценка </a:t>
            </a:r>
            <a:r>
              <a:rPr lang="ru-RU" sz="1400" dirty="0">
                <a:solidFill>
                  <a:srgbClr val="0055E8"/>
                </a:solidFill>
                <a:latin typeface="Martian Mono" panose="020B0604020202020204" charset="0"/>
              </a:rPr>
              <a:t>не только академических знаний подростка (умения правильно ориентироваться в условиях задания, понимать смысл прочитанного текста, производить необходимые в практической жизни расчеты, решать задачи социального характера</a:t>
            </a:r>
            <a:r>
              <a:rPr lang="ru-RU" sz="1400" dirty="0" smtClean="0">
                <a:solidFill>
                  <a:srgbClr val="0055E8"/>
                </a:solidFill>
                <a:latin typeface="Martian Mono" panose="020B0604020202020204" charset="0"/>
              </a:rPr>
              <a:t>), но и …</a:t>
            </a:r>
            <a:endParaRPr kumimoji="0" lang="ru-RU" sz="1400" b="1" i="0" u="none" strike="noStrike" kern="1200" cap="none" spc="0" normalizeH="0" noProof="0" dirty="0">
              <a:ln>
                <a:noFill/>
              </a:ln>
              <a:solidFill>
                <a:srgbClr val="0055E8"/>
              </a:solidFill>
              <a:effectLst/>
              <a:uLnTx/>
              <a:uFillTx/>
              <a:latin typeface="Martian Mono" panose="020B0604020202020204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 ExtraBold" panose="020B0009020000000004" pitchFamily="49" charset="0"/>
                <a:ea typeface="+mn-ea"/>
                <a:cs typeface="+mn-cs"/>
              </a:rPr>
              <a:t>01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3570" t="6828" r="24493" b="28239"/>
          <a:stretch/>
        </p:blipFill>
        <p:spPr>
          <a:xfrm>
            <a:off x="804496" y="1321769"/>
            <a:ext cx="6906818" cy="52670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616" y="1321769"/>
            <a:ext cx="3443899" cy="25829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616" y="4017088"/>
            <a:ext cx="3429000" cy="25717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41F6E16-3CD9-C799-2650-A37CDAC19E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01507" y="1273743"/>
            <a:ext cx="618704" cy="61870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51164" y="2160189"/>
            <a:ext cx="719390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8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28" y="3374230"/>
            <a:ext cx="3766292" cy="28247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28" y="285290"/>
            <a:ext cx="3764754" cy="2823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4" y="299015"/>
            <a:ext cx="3746455" cy="28098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32" y="285290"/>
            <a:ext cx="3764755" cy="28235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4" y="3374231"/>
            <a:ext cx="3746455" cy="28098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t="4749" b="9760"/>
          <a:stretch/>
        </p:blipFill>
        <p:spPr>
          <a:xfrm>
            <a:off x="4156331" y="3374231"/>
            <a:ext cx="3764755" cy="321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7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571</Words>
  <Application>Microsoft Office PowerPoint</Application>
  <PresentationFormat>Широкоэкранный</PresentationFormat>
  <Paragraphs>171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Martian Mono ExtraBold</vt:lpstr>
      <vt:lpstr>Ubuntu</vt:lpstr>
      <vt:lpstr>Martian Mono SemiBold</vt:lpstr>
      <vt:lpstr>Moniqa Black</vt:lpstr>
      <vt:lpstr>Martian Mono</vt:lpstr>
      <vt:lpstr>Aptos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TREIDCOMPUTERS</cp:lastModifiedBy>
  <cp:revision>70</cp:revision>
  <dcterms:created xsi:type="dcterms:W3CDTF">2025-08-11T06:32:47Z</dcterms:created>
  <dcterms:modified xsi:type="dcterms:W3CDTF">2025-08-25T17:08:21Z</dcterms:modified>
</cp:coreProperties>
</file>